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18" autoAdjust="0"/>
    <p:restoredTop sz="94737" autoAdjust="0"/>
  </p:normalViewPr>
  <p:slideViewPr>
    <p:cSldViewPr>
      <p:cViewPr>
        <p:scale>
          <a:sx n="66" d="100"/>
          <a:sy n="66" d="100"/>
        </p:scale>
        <p:origin x="-1566" y="-2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4478253-A11E-46BC-9C7B-08DDF42B7B2D}" type="datetimeFigureOut">
              <a:rPr lang="en-US" smtClean="0"/>
              <a:pPr/>
              <a:t>11/19/2009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FE70B50-091B-464E-93A2-D81A6ECC7A7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FE70B50-091B-464E-93A2-D81A6ECC7A72}"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1E8731-0989-4670-93EC-CF33BF092F9D}" type="datetimeFigureOut">
              <a:rPr lang="en-US" smtClean="0"/>
              <a:pPr/>
              <a:t>11/19/2009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D768E0-EFE0-4F10-8CAA-84F96854BC4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E8731-0989-4670-93EC-CF33BF092F9D}" type="datetimeFigureOut">
              <a:rPr lang="en-US" smtClean="0"/>
              <a:pPr/>
              <a:t>11/19/2009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D768E0-EFE0-4F10-8CAA-84F96854BC4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ave4.JPG"/>
          <p:cNvPicPr>
            <a:picLocks noChangeAspect="1"/>
          </p:cNvPicPr>
          <p:nvPr/>
        </p:nvPicPr>
        <p:blipFill>
          <a:blip r:embed="rId3" cstate="print"/>
          <a:stretch>
            <a:fillRect/>
          </a:stretch>
        </p:blipFill>
        <p:spPr>
          <a:xfrm>
            <a:off x="0" y="-1955800"/>
            <a:ext cx="9144000" cy="9550400"/>
          </a:xfrm>
          <a:prstGeom prst="rect">
            <a:avLst/>
          </a:prstGeom>
        </p:spPr>
      </p:pic>
      <p:sp>
        <p:nvSpPr>
          <p:cNvPr id="2" name="Title 1"/>
          <p:cNvSpPr>
            <a:spLocks noGrp="1"/>
          </p:cNvSpPr>
          <p:nvPr>
            <p:ph type="ctrTitle"/>
          </p:nvPr>
        </p:nvSpPr>
        <p:spPr>
          <a:xfrm>
            <a:off x="685800" y="457201"/>
            <a:ext cx="7772400" cy="3143250"/>
          </a:xfrm>
        </p:spPr>
        <p:txBody>
          <a:bodyPr>
            <a:normAutofit/>
          </a:bodyPr>
          <a:lstStyle/>
          <a:p>
            <a:r>
              <a:rPr lang="en-US" sz="6000" dirty="0" smtClean="0">
                <a:solidFill>
                  <a:schemeClr val="bg1"/>
                </a:solidFill>
                <a:latin typeface="Chunk Type" pitchFamily="2" charset="0"/>
              </a:rPr>
              <a:t>Rocks and Soil</a:t>
            </a:r>
            <a:endParaRPr lang="en-US" sz="6000" dirty="0">
              <a:solidFill>
                <a:schemeClr val="bg1"/>
              </a:solidFill>
              <a:latin typeface="Chunk Type" pitchFamily="2" charset="0"/>
            </a:endParaRPr>
          </a:p>
        </p:txBody>
      </p:sp>
      <p:sp>
        <p:nvSpPr>
          <p:cNvPr id="3" name="Subtitle 2"/>
          <p:cNvSpPr>
            <a:spLocks noGrp="1"/>
          </p:cNvSpPr>
          <p:nvPr>
            <p:ph type="subTitle" idx="1"/>
          </p:nvPr>
        </p:nvSpPr>
        <p:spPr>
          <a:xfrm>
            <a:off x="1371600" y="4724400"/>
            <a:ext cx="6400800" cy="1676400"/>
          </a:xfrm>
        </p:spPr>
        <p:txBody>
          <a:bodyPr>
            <a:normAutofit fontScale="55000" lnSpcReduction="20000"/>
          </a:bodyPr>
          <a:lstStyle/>
          <a:p>
            <a:endParaRPr lang="en-US" sz="4800" dirty="0" smtClean="0">
              <a:solidFill>
                <a:schemeClr val="tx1"/>
              </a:solidFill>
              <a:latin typeface="Chunk Type" pitchFamily="2" charset="0"/>
            </a:endParaRPr>
          </a:p>
          <a:p>
            <a:endParaRPr lang="en-US" sz="4800" dirty="0" smtClean="0">
              <a:solidFill>
                <a:schemeClr val="tx1"/>
              </a:solidFill>
              <a:latin typeface="Chunk Type" pitchFamily="2" charset="0"/>
            </a:endParaRPr>
          </a:p>
          <a:p>
            <a:r>
              <a:rPr lang="en-US" sz="4800" dirty="0" smtClean="0">
                <a:solidFill>
                  <a:schemeClr val="bg1"/>
                </a:solidFill>
                <a:latin typeface="Chunk Type" pitchFamily="2" charset="0"/>
              </a:rPr>
              <a:t>Unit Portfolio Presentation</a:t>
            </a:r>
          </a:p>
          <a:p>
            <a:r>
              <a:rPr lang="en-US" sz="4800" dirty="0" smtClean="0">
                <a:solidFill>
                  <a:schemeClr val="bg1"/>
                </a:solidFill>
                <a:latin typeface="Chunk Type" pitchFamily="2" charset="0"/>
              </a:rPr>
              <a:t>Patty Buckner</a:t>
            </a:r>
            <a:endParaRPr lang="en-US" sz="4800" dirty="0">
              <a:solidFill>
                <a:schemeClr val="bg1"/>
              </a:solidFill>
              <a:latin typeface="Chunk Type" pitchFamily="2"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1000" y="304800"/>
            <a:ext cx="8305800" cy="769441"/>
          </a:xfrm>
          <a:prstGeom prst="rect">
            <a:avLst/>
          </a:prstGeom>
          <a:noFill/>
        </p:spPr>
        <p:txBody>
          <a:bodyPr wrap="square" rtlCol="0">
            <a:spAutoFit/>
          </a:bodyPr>
          <a:lstStyle/>
          <a:p>
            <a:pPr algn="ctr"/>
            <a:r>
              <a:rPr lang="en-US" sz="4400" dirty="0" smtClean="0">
                <a:latin typeface="Chunk Type" pitchFamily="2" charset="0"/>
              </a:rPr>
              <a:t>Unit Summary</a:t>
            </a:r>
            <a:endParaRPr lang="en-US" sz="4400" dirty="0">
              <a:latin typeface="Chunk Type" pitchFamily="2" charset="0"/>
            </a:endParaRPr>
          </a:p>
        </p:txBody>
      </p:sp>
      <p:sp>
        <p:nvSpPr>
          <p:cNvPr id="3" name="Rectangle 2"/>
          <p:cNvSpPr/>
          <p:nvPr/>
        </p:nvSpPr>
        <p:spPr>
          <a:xfrm>
            <a:off x="762000" y="1295400"/>
            <a:ext cx="7162800" cy="4524315"/>
          </a:xfrm>
          <a:prstGeom prst="rect">
            <a:avLst/>
          </a:prstGeom>
        </p:spPr>
        <p:txBody>
          <a:bodyPr wrap="square">
            <a:spAutoFit/>
          </a:bodyPr>
          <a:lstStyle/>
          <a:p>
            <a:r>
              <a:rPr lang="en-US" sz="2400" dirty="0" smtClean="0">
                <a:latin typeface="Chunk Type" pitchFamily="2" charset="0"/>
              </a:rPr>
              <a:t>In this lesson, students learn what the Earth is made of, as well as why it is important for our survival. Students will use hands on materials and technology to demonstrate an understanding of Natural Resources and the inter-dependence of these resources to human survival. Students will work in collaborative groups to draw connections and build on their understanding of fossilization. Students will use science journals to classify and order rocks and minerals. </a:t>
            </a:r>
            <a:endParaRPr lang="en-US" sz="2400" dirty="0">
              <a:latin typeface="Chunk Type" pitchFamily="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381000"/>
            <a:ext cx="8305800" cy="1446550"/>
          </a:xfrm>
          <a:prstGeom prst="rect">
            <a:avLst/>
          </a:prstGeom>
          <a:noFill/>
        </p:spPr>
        <p:txBody>
          <a:bodyPr wrap="square" rtlCol="0">
            <a:spAutoFit/>
          </a:bodyPr>
          <a:lstStyle/>
          <a:p>
            <a:pPr algn="ctr"/>
            <a:r>
              <a:rPr lang="en-US" sz="4400" dirty="0" smtClean="0">
                <a:latin typeface="Chunk Type" pitchFamily="2" charset="0"/>
              </a:rPr>
              <a:t>Curriculum-Framing Questions</a:t>
            </a:r>
            <a:endParaRPr lang="en-US" sz="4400" dirty="0">
              <a:latin typeface="Chunk Type" pitchFamily="2" charset="0"/>
            </a:endParaRPr>
          </a:p>
        </p:txBody>
      </p:sp>
      <p:graphicFrame>
        <p:nvGraphicFramePr>
          <p:cNvPr id="3" name="Table 2"/>
          <p:cNvGraphicFramePr>
            <a:graphicFrameLocks noGrp="1"/>
          </p:cNvGraphicFramePr>
          <p:nvPr/>
        </p:nvGraphicFramePr>
        <p:xfrm>
          <a:off x="0" y="1828800"/>
          <a:ext cx="9390232" cy="5641176"/>
        </p:xfrm>
        <a:graphic>
          <a:graphicData uri="http://schemas.openxmlformats.org/drawingml/2006/table">
            <a:tbl>
              <a:tblPr/>
              <a:tblGrid>
                <a:gridCol w="9390232"/>
              </a:tblGrid>
              <a:tr h="139536">
                <a:tc>
                  <a:txBody>
                    <a:bodyPr/>
                    <a:lstStyle/>
                    <a:p>
                      <a:pPr marL="0" marR="0">
                        <a:spcBef>
                          <a:spcPts val="300"/>
                        </a:spcBef>
                        <a:spcAft>
                          <a:spcPts val="300"/>
                        </a:spcAft>
                        <a:buFont typeface="Wingdings" pitchFamily="2" charset="2"/>
                        <a:buChar char="§"/>
                      </a:pPr>
                      <a:r>
                        <a:rPr lang="en-US" sz="2400" dirty="0" smtClean="0">
                          <a:latin typeface="Chunk Type" pitchFamily="2" charset="0"/>
                          <a:ea typeface="Times New Roman"/>
                          <a:cs typeface="Arial"/>
                        </a:rPr>
                        <a:t>Essential Question:</a:t>
                      </a:r>
                    </a:p>
                    <a:p>
                      <a:pPr marL="0" marR="0">
                        <a:spcBef>
                          <a:spcPts val="300"/>
                        </a:spcBef>
                        <a:spcAft>
                          <a:spcPts val="300"/>
                        </a:spcAft>
                        <a:buFont typeface="Arial" pitchFamily="34" charset="0"/>
                        <a:buNone/>
                      </a:pPr>
                      <a:r>
                        <a:rPr lang="en-US" sz="2400" dirty="0" smtClean="0">
                          <a:latin typeface="Chunk Type" pitchFamily="2" charset="0"/>
                          <a:ea typeface="Times New Roman"/>
                          <a:cs typeface="Arial"/>
                        </a:rPr>
                        <a:t>How </a:t>
                      </a:r>
                      <a:r>
                        <a:rPr lang="en-US" sz="2400" dirty="0">
                          <a:latin typeface="Chunk Type" pitchFamily="2" charset="0"/>
                          <a:ea typeface="Times New Roman"/>
                          <a:cs typeface="Arial"/>
                        </a:rPr>
                        <a:t>do you build the world</a:t>
                      </a:r>
                      <a:r>
                        <a:rPr lang="en-US" sz="2400" dirty="0" smtClean="0">
                          <a:latin typeface="Chunk Type" pitchFamily="2" charset="0"/>
                          <a:ea typeface="Times New Roman"/>
                          <a:cs typeface="Arial"/>
                        </a:rPr>
                        <a:t>?</a:t>
                      </a:r>
                    </a:p>
                    <a:p>
                      <a:pPr marL="0" marR="0">
                        <a:spcBef>
                          <a:spcPts val="300"/>
                        </a:spcBef>
                        <a:spcAft>
                          <a:spcPts val="300"/>
                        </a:spcAft>
                        <a:buFont typeface="Wingdings" pitchFamily="2" charset="2"/>
                        <a:buChar char="§"/>
                      </a:pPr>
                      <a:r>
                        <a:rPr lang="en-US" sz="2400" dirty="0" smtClean="0">
                          <a:latin typeface="Chunk Type" pitchFamily="2" charset="0"/>
                          <a:ea typeface="Times New Roman"/>
                          <a:cs typeface="Arial"/>
                        </a:rPr>
                        <a:t>Unit Question:</a:t>
                      </a:r>
                      <a:endParaRPr lang="en-US" sz="2400" dirty="0">
                        <a:latin typeface="Chunk Type" pitchFamily="2" charset="0"/>
                        <a:ea typeface="Times New Roman"/>
                        <a:cs typeface="Times New Roman"/>
                      </a:endParaRPr>
                    </a:p>
                  </a:txBody>
                  <a:tcPr marL="62791" marR="62791" marT="0" marB="0" anchor="ctr">
                    <a:lnL>
                      <a:noFill/>
                    </a:lnL>
                    <a:lnR w="12700" cap="flat" cmpd="sng" algn="ctr">
                      <a:solidFill>
                        <a:srgbClr val="000000"/>
                      </a:solidFill>
                      <a:prstDash val="solid"/>
                      <a:round/>
                      <a:headEnd type="none" w="med" len="med"/>
                      <a:tailEnd type="none" w="med" len="med"/>
                    </a:lnR>
                    <a:lnT>
                      <a:noFill/>
                    </a:lnT>
                    <a:lnB>
                      <a:noFill/>
                    </a:lnB>
                  </a:tcPr>
                </a:tc>
              </a:tr>
              <a:tr h="139536">
                <a:tc>
                  <a:txBody>
                    <a:bodyPr/>
                    <a:lstStyle/>
                    <a:p>
                      <a:pPr marL="0" marR="0">
                        <a:spcBef>
                          <a:spcPts val="300"/>
                        </a:spcBef>
                        <a:spcAft>
                          <a:spcPts val="300"/>
                        </a:spcAft>
                      </a:pPr>
                      <a:r>
                        <a:rPr lang="en-US" sz="2400" dirty="0">
                          <a:latin typeface="Chunk Type" pitchFamily="2" charset="0"/>
                          <a:ea typeface="Times New Roman"/>
                          <a:cs typeface="Arial"/>
                        </a:rPr>
                        <a:t>Which earth material do we need most</a:t>
                      </a:r>
                      <a:r>
                        <a:rPr lang="en-US" sz="2400" dirty="0" smtClean="0">
                          <a:latin typeface="Chunk Type" pitchFamily="2" charset="0"/>
                          <a:ea typeface="Times New Roman"/>
                          <a:cs typeface="Arial"/>
                        </a:rPr>
                        <a:t>?</a:t>
                      </a:r>
                    </a:p>
                    <a:p>
                      <a:pPr>
                        <a:buFont typeface="Wingdings" pitchFamily="2" charset="2"/>
                        <a:buChar char="§"/>
                      </a:pPr>
                      <a:r>
                        <a:rPr lang="en-US" sz="2400" kern="1200" dirty="0" smtClean="0">
                          <a:solidFill>
                            <a:schemeClr val="tx1"/>
                          </a:solidFill>
                          <a:latin typeface="Chunk Type" pitchFamily="2" charset="0"/>
                          <a:ea typeface="+mn-ea"/>
                          <a:cs typeface="+mn-cs"/>
                        </a:rPr>
                        <a:t>Content Questions:</a:t>
                      </a:r>
                    </a:p>
                    <a:p>
                      <a:r>
                        <a:rPr lang="en-US" sz="2400" kern="1200" dirty="0" smtClean="0">
                          <a:solidFill>
                            <a:schemeClr val="tx1"/>
                          </a:solidFill>
                          <a:latin typeface="Chunk Type" pitchFamily="2" charset="0"/>
                          <a:ea typeface="+mn-ea"/>
                          <a:cs typeface="+mn-cs"/>
                        </a:rPr>
                        <a:t>How do rocks differ?</a:t>
                      </a:r>
                    </a:p>
                    <a:p>
                      <a:r>
                        <a:rPr lang="en-US" sz="2400" kern="1200" dirty="0" smtClean="0">
                          <a:solidFill>
                            <a:schemeClr val="tx1"/>
                          </a:solidFill>
                          <a:latin typeface="Chunk Type" pitchFamily="2" charset="0"/>
                          <a:ea typeface="+mn-ea"/>
                          <a:cs typeface="+mn-cs"/>
                        </a:rPr>
                        <a:t>Where do rocks come from?</a:t>
                      </a:r>
                    </a:p>
                    <a:p>
                      <a:r>
                        <a:rPr lang="en-US" sz="2400" kern="1200" dirty="0" smtClean="0">
                          <a:solidFill>
                            <a:schemeClr val="tx1"/>
                          </a:solidFill>
                          <a:latin typeface="Chunk Type" pitchFamily="2" charset="0"/>
                          <a:ea typeface="+mn-ea"/>
                          <a:cs typeface="+mn-cs"/>
                        </a:rPr>
                        <a:t>What are minerals?</a:t>
                      </a:r>
                    </a:p>
                    <a:p>
                      <a:r>
                        <a:rPr lang="en-US" sz="2400" kern="1200" dirty="0" smtClean="0">
                          <a:solidFill>
                            <a:schemeClr val="tx1"/>
                          </a:solidFill>
                          <a:latin typeface="Chunk Type" pitchFamily="2" charset="0"/>
                          <a:ea typeface="+mn-ea"/>
                          <a:cs typeface="+mn-cs"/>
                        </a:rPr>
                        <a:t>What is soil?</a:t>
                      </a:r>
                    </a:p>
                    <a:p>
                      <a:r>
                        <a:rPr lang="en-US" sz="2400" kern="1200" dirty="0" smtClean="0">
                          <a:solidFill>
                            <a:schemeClr val="tx1"/>
                          </a:solidFill>
                          <a:latin typeface="Chunk Type" pitchFamily="2" charset="0"/>
                          <a:ea typeface="+mn-ea"/>
                          <a:cs typeface="+mn-cs"/>
                        </a:rPr>
                        <a:t>What are fossils?</a:t>
                      </a:r>
                    </a:p>
                    <a:p>
                      <a:r>
                        <a:rPr lang="en-US" sz="2400" kern="1200" dirty="0" smtClean="0">
                          <a:solidFill>
                            <a:schemeClr val="tx1"/>
                          </a:solidFill>
                          <a:latin typeface="Chunk Type" pitchFamily="2" charset="0"/>
                          <a:ea typeface="+mn-ea"/>
                          <a:cs typeface="+mn-cs"/>
                        </a:rPr>
                        <a:t>How do Natural Resources help people?</a:t>
                      </a:r>
                    </a:p>
                    <a:p>
                      <a:pPr marL="0" marR="0">
                        <a:spcBef>
                          <a:spcPts val="300"/>
                        </a:spcBef>
                        <a:spcAft>
                          <a:spcPts val="300"/>
                        </a:spcAft>
                      </a:pPr>
                      <a:endParaRPr lang="en-US" sz="2400" dirty="0" smtClean="0">
                        <a:latin typeface="Chunk Type" pitchFamily="2" charset="0"/>
                        <a:ea typeface="Times New Roman"/>
                        <a:cs typeface="Arial"/>
                      </a:endParaRPr>
                    </a:p>
                    <a:p>
                      <a:pPr marL="0" marR="0">
                        <a:spcBef>
                          <a:spcPts val="300"/>
                        </a:spcBef>
                        <a:spcAft>
                          <a:spcPts val="300"/>
                        </a:spcAft>
                      </a:pPr>
                      <a:endParaRPr lang="en-US" sz="2400" dirty="0" smtClean="0">
                        <a:latin typeface="Chunk Type" pitchFamily="2" charset="0"/>
                        <a:ea typeface="Times New Roman"/>
                        <a:cs typeface="Arial"/>
                      </a:endParaRPr>
                    </a:p>
                    <a:p>
                      <a:pPr marL="0" marR="0">
                        <a:spcBef>
                          <a:spcPts val="300"/>
                        </a:spcBef>
                        <a:spcAft>
                          <a:spcPts val="300"/>
                        </a:spcAft>
                      </a:pPr>
                      <a:endParaRPr lang="en-US" sz="2400" dirty="0">
                        <a:latin typeface="Chunk Type" pitchFamily="2" charset="0"/>
                        <a:ea typeface="Times New Roman"/>
                        <a:cs typeface="Times New Roman"/>
                      </a:endParaRPr>
                    </a:p>
                  </a:txBody>
                  <a:tcPr marL="62791" marR="62791" marT="0" marB="0" anchor="ctr">
                    <a:lnL>
                      <a:noFill/>
                    </a:lnL>
                    <a:lnR w="12700" cap="flat" cmpd="sng" algn="ctr">
                      <a:solidFill>
                        <a:srgbClr val="000000"/>
                      </a:solidFill>
                      <a:prstDash val="solid"/>
                      <a:round/>
                      <a:headEnd type="none" w="med" len="med"/>
                      <a:tailEnd type="none" w="med" len="med"/>
                    </a:lnR>
                    <a:lnT>
                      <a:noFill/>
                    </a:lnT>
                    <a:lnB>
                      <a:noFill/>
                    </a:lnB>
                  </a:tcPr>
                </a:tc>
              </a:tr>
              <a:tr h="139536">
                <a:tc>
                  <a:txBody>
                    <a:bodyPr/>
                    <a:lstStyle/>
                    <a:p>
                      <a:pPr marL="0" marR="0">
                        <a:spcBef>
                          <a:spcPts val="300"/>
                        </a:spcBef>
                        <a:spcAft>
                          <a:spcPts val="300"/>
                        </a:spcAft>
                      </a:pPr>
                      <a:endParaRPr lang="en-US" sz="900" dirty="0">
                        <a:latin typeface="Verdana"/>
                        <a:ea typeface="Times New Roman"/>
                        <a:cs typeface="Arial"/>
                      </a:endParaRPr>
                    </a:p>
                  </a:txBody>
                  <a:tcPr marL="62791" marR="62791" marT="0"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 y="304800"/>
            <a:ext cx="8305800" cy="769441"/>
          </a:xfrm>
          <a:prstGeom prst="rect">
            <a:avLst/>
          </a:prstGeom>
          <a:noFill/>
        </p:spPr>
        <p:txBody>
          <a:bodyPr wrap="square" rtlCol="0">
            <a:spAutoFit/>
          </a:bodyPr>
          <a:lstStyle/>
          <a:p>
            <a:pPr algn="ctr"/>
            <a:r>
              <a:rPr lang="en-US" sz="4400" dirty="0" smtClean="0">
                <a:latin typeface="Chunk Type" pitchFamily="2" charset="0"/>
              </a:rPr>
              <a:t>Rocks and Soil Project</a:t>
            </a:r>
            <a:endParaRPr lang="en-US" sz="4400" dirty="0">
              <a:latin typeface="Chunk Type" pitchFamily="2" charset="0"/>
            </a:endParaRPr>
          </a:p>
        </p:txBody>
      </p:sp>
      <p:sp>
        <p:nvSpPr>
          <p:cNvPr id="3" name="TextBox 2"/>
          <p:cNvSpPr txBox="1"/>
          <p:nvPr/>
        </p:nvSpPr>
        <p:spPr>
          <a:xfrm>
            <a:off x="304800" y="762000"/>
            <a:ext cx="7772400" cy="4893647"/>
          </a:xfrm>
          <a:prstGeom prst="rect">
            <a:avLst/>
          </a:prstGeom>
          <a:noFill/>
        </p:spPr>
        <p:txBody>
          <a:bodyPr wrap="square" rtlCol="0">
            <a:spAutoFit/>
          </a:bodyPr>
          <a:lstStyle/>
          <a:p>
            <a:endParaRPr lang="en-US" sz="2400" dirty="0" smtClean="0"/>
          </a:p>
          <a:p>
            <a:endParaRPr lang="en-US" sz="2400" dirty="0" smtClean="0"/>
          </a:p>
          <a:p>
            <a:endParaRPr lang="en-US" sz="2400" dirty="0" smtClean="0"/>
          </a:p>
          <a:p>
            <a:pPr>
              <a:buFont typeface="Arial" pitchFamily="34" charset="0"/>
              <a:buChar char="•"/>
            </a:pPr>
            <a:r>
              <a:rPr lang="en-US" sz="2400" dirty="0" smtClean="0">
                <a:latin typeface="Chunk Type" pitchFamily="2" charset="0"/>
              </a:rPr>
              <a:t>Classify</a:t>
            </a:r>
          </a:p>
          <a:p>
            <a:pPr>
              <a:buFont typeface="Arial" pitchFamily="34" charset="0"/>
              <a:buChar char="•"/>
            </a:pPr>
            <a:r>
              <a:rPr lang="en-US" sz="2400" dirty="0" smtClean="0">
                <a:latin typeface="Chunk Type" pitchFamily="2" charset="0"/>
              </a:rPr>
              <a:t>Compare</a:t>
            </a:r>
          </a:p>
          <a:p>
            <a:pPr>
              <a:buFont typeface="Arial" pitchFamily="34" charset="0"/>
              <a:buChar char="•"/>
            </a:pPr>
            <a:r>
              <a:rPr lang="en-US" sz="2400" dirty="0" smtClean="0">
                <a:latin typeface="Chunk Type" pitchFamily="2" charset="0"/>
              </a:rPr>
              <a:t>Categorize</a:t>
            </a:r>
          </a:p>
          <a:p>
            <a:pPr>
              <a:buFont typeface="Arial" pitchFamily="34" charset="0"/>
              <a:buChar char="•"/>
            </a:pPr>
            <a:r>
              <a:rPr lang="en-US" sz="2400" dirty="0" smtClean="0">
                <a:latin typeface="Chunk Type" pitchFamily="2" charset="0"/>
              </a:rPr>
              <a:t>Sort</a:t>
            </a:r>
          </a:p>
          <a:p>
            <a:pPr>
              <a:buFont typeface="Arial" pitchFamily="34" charset="0"/>
              <a:buChar char="•"/>
            </a:pPr>
            <a:r>
              <a:rPr lang="en-US" sz="2400" dirty="0" smtClean="0">
                <a:latin typeface="Chunk Type" pitchFamily="2" charset="0"/>
              </a:rPr>
              <a:t>Investigate</a:t>
            </a:r>
          </a:p>
          <a:p>
            <a:pPr>
              <a:buFont typeface="Arial" pitchFamily="34" charset="0"/>
              <a:buChar char="•"/>
            </a:pPr>
            <a:r>
              <a:rPr lang="en-US" sz="2400" dirty="0" smtClean="0">
                <a:latin typeface="Chunk Type" pitchFamily="2" charset="0"/>
              </a:rPr>
              <a:t>Illustrate</a:t>
            </a:r>
          </a:p>
          <a:p>
            <a:pPr>
              <a:buFont typeface="Arial" pitchFamily="34" charset="0"/>
              <a:buChar char="•"/>
            </a:pPr>
            <a:r>
              <a:rPr lang="en-US" sz="2400" dirty="0" smtClean="0">
                <a:latin typeface="Chunk Type" pitchFamily="2" charset="0"/>
              </a:rPr>
              <a:t>Summarize</a:t>
            </a:r>
          </a:p>
          <a:p>
            <a:pPr>
              <a:buFont typeface="Arial" pitchFamily="34" charset="0"/>
              <a:buChar char="•"/>
            </a:pPr>
            <a:r>
              <a:rPr lang="en-US" sz="2400" dirty="0" smtClean="0">
                <a:latin typeface="Chunk Type" pitchFamily="2" charset="0"/>
              </a:rPr>
              <a:t>Evaluate</a:t>
            </a:r>
          </a:p>
          <a:p>
            <a:pPr>
              <a:buFont typeface="Arial" pitchFamily="34" charset="0"/>
              <a:buChar char="•"/>
            </a:pPr>
            <a:r>
              <a:rPr lang="en-US" sz="2400" dirty="0" smtClean="0">
                <a:latin typeface="Chunk Type" pitchFamily="2" charset="0"/>
              </a:rPr>
              <a:t>Collaborating with peers</a:t>
            </a:r>
          </a:p>
          <a:p>
            <a:pPr>
              <a:buFont typeface="Arial" pitchFamily="34" charset="0"/>
              <a:buChar char="•"/>
            </a:pPr>
            <a:r>
              <a:rPr lang="en-US" sz="2400" dirty="0" smtClean="0">
                <a:latin typeface="Chunk Type" pitchFamily="2" charset="0"/>
              </a:rPr>
              <a:t>Creating a </a:t>
            </a:r>
            <a:r>
              <a:rPr lang="en-US" sz="2400" dirty="0" err="1" smtClean="0">
                <a:latin typeface="Chunk Type" pitchFamily="2" charset="0"/>
              </a:rPr>
              <a:t>Powerpoint</a:t>
            </a:r>
            <a:r>
              <a:rPr lang="en-US" sz="2400" dirty="0" smtClean="0">
                <a:latin typeface="Chunk Type" pitchFamily="2" charset="0"/>
              </a:rPr>
              <a:t> Presentation</a:t>
            </a:r>
            <a:endParaRPr lang="en-US" sz="2400" dirty="0">
              <a:latin typeface="Chunk Type" pitchFamily="2" charset="0"/>
            </a:endParaRPr>
          </a:p>
        </p:txBody>
      </p:sp>
      <p:sp>
        <p:nvSpPr>
          <p:cNvPr id="4" name="TextBox 3"/>
          <p:cNvSpPr txBox="1"/>
          <p:nvPr/>
        </p:nvSpPr>
        <p:spPr>
          <a:xfrm>
            <a:off x="457200" y="914400"/>
            <a:ext cx="6934200" cy="1200329"/>
          </a:xfrm>
          <a:prstGeom prst="rect">
            <a:avLst/>
          </a:prstGeom>
          <a:noFill/>
        </p:spPr>
        <p:txBody>
          <a:bodyPr wrap="square" rtlCol="0">
            <a:spAutoFit/>
          </a:bodyPr>
          <a:lstStyle/>
          <a:p>
            <a:r>
              <a:rPr lang="en-US" sz="2400" dirty="0" smtClean="0">
                <a:latin typeface="Chunk Type" pitchFamily="2" charset="0"/>
              </a:rPr>
              <a:t>This project will help my students develop 21</a:t>
            </a:r>
            <a:r>
              <a:rPr lang="en-US" sz="2400" baseline="30000" dirty="0" smtClean="0">
                <a:latin typeface="Chunk Type" pitchFamily="2" charset="0"/>
              </a:rPr>
              <a:t>st</a:t>
            </a:r>
            <a:r>
              <a:rPr lang="en-US" sz="2400" dirty="0" smtClean="0">
                <a:latin typeface="Chunk Type" pitchFamily="2" charset="0"/>
              </a:rPr>
              <a:t> century skills by:</a:t>
            </a:r>
          </a:p>
          <a:p>
            <a:endParaRPr lang="en-US" sz="2400" dirty="0">
              <a:latin typeface="Chunk Type" pitchFamily="2" charset="0"/>
            </a:endParaRPr>
          </a:p>
        </p:txBody>
      </p:sp>
      <p:pic>
        <p:nvPicPr>
          <p:cNvPr id="6" name="Picture 5" descr="pickax.jpg"/>
          <p:cNvPicPr>
            <a:picLocks noChangeAspect="1"/>
          </p:cNvPicPr>
          <p:nvPr/>
        </p:nvPicPr>
        <p:blipFill>
          <a:blip r:embed="rId2" cstate="print"/>
          <a:stretch>
            <a:fillRect/>
          </a:stretch>
        </p:blipFill>
        <p:spPr>
          <a:xfrm>
            <a:off x="5410200" y="2286000"/>
            <a:ext cx="2762250" cy="256275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304800"/>
            <a:ext cx="8610600" cy="1446550"/>
          </a:xfrm>
          <a:prstGeom prst="rect">
            <a:avLst/>
          </a:prstGeom>
          <a:noFill/>
        </p:spPr>
        <p:txBody>
          <a:bodyPr wrap="square" rtlCol="0">
            <a:spAutoFit/>
          </a:bodyPr>
          <a:lstStyle/>
          <a:p>
            <a:pPr algn="ctr"/>
            <a:r>
              <a:rPr lang="en-US" sz="4400" dirty="0" smtClean="0">
                <a:latin typeface="Chunk Type" pitchFamily="2" charset="0"/>
              </a:rPr>
              <a:t>Gauging Student Needs Assessment</a:t>
            </a:r>
            <a:endParaRPr lang="en-US" sz="4400" dirty="0">
              <a:latin typeface="Chunk Type" pitchFamily="2" charset="0"/>
            </a:endParaRPr>
          </a:p>
        </p:txBody>
      </p:sp>
      <p:sp>
        <p:nvSpPr>
          <p:cNvPr id="3" name="Rectangle 2"/>
          <p:cNvSpPr/>
          <p:nvPr/>
        </p:nvSpPr>
        <p:spPr>
          <a:xfrm>
            <a:off x="304800" y="1600200"/>
            <a:ext cx="8382000" cy="1938992"/>
          </a:xfrm>
          <a:prstGeom prst="rect">
            <a:avLst/>
          </a:prstGeom>
        </p:spPr>
        <p:txBody>
          <a:bodyPr wrap="square">
            <a:spAutoFit/>
          </a:bodyPr>
          <a:lstStyle/>
          <a:p>
            <a:pPr marL="344488" indent="-344488">
              <a:spcBef>
                <a:spcPct val="50000"/>
              </a:spcBef>
            </a:pPr>
            <a:r>
              <a:rPr lang="en-US" sz="2000" dirty="0" smtClean="0">
                <a:latin typeface="Chunk Type" pitchFamily="2" charset="0"/>
              </a:rPr>
              <a:t>I will use my Essential and Unit Questions to: </a:t>
            </a:r>
          </a:p>
          <a:p>
            <a:pPr marL="344488" indent="-344488">
              <a:spcBef>
                <a:spcPct val="50000"/>
              </a:spcBef>
              <a:buFontTx/>
              <a:buChar char="•"/>
            </a:pPr>
            <a:r>
              <a:rPr lang="en-US" sz="2000" dirty="0" smtClean="0">
                <a:latin typeface="Chunk Type" pitchFamily="2" charset="0"/>
              </a:rPr>
              <a:t>Find out what students understand about rocks and soil.</a:t>
            </a:r>
          </a:p>
          <a:p>
            <a:pPr marL="344488" indent="-344488">
              <a:spcBef>
                <a:spcPct val="50000"/>
              </a:spcBef>
              <a:buFontTx/>
              <a:buChar char="•"/>
            </a:pPr>
            <a:r>
              <a:rPr lang="en-US" sz="2000" dirty="0" smtClean="0">
                <a:latin typeface="Chunk Type" pitchFamily="2" charset="0"/>
              </a:rPr>
              <a:t>Gather information on higher-order thinking and 21</a:t>
            </a:r>
            <a:r>
              <a:rPr lang="en-US" sz="2000" baseline="30000" dirty="0" smtClean="0">
                <a:latin typeface="Chunk Type" pitchFamily="2" charset="0"/>
              </a:rPr>
              <a:t>st</a:t>
            </a:r>
            <a:r>
              <a:rPr lang="en-US" sz="2000" dirty="0" smtClean="0">
                <a:latin typeface="Chunk Type" pitchFamily="2" charset="0"/>
              </a:rPr>
              <a:t> century skills:</a:t>
            </a:r>
          </a:p>
          <a:p>
            <a:endParaRPr lang="en-US" sz="2000" dirty="0">
              <a:latin typeface="Chunk Type" pitchFamily="2"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304800"/>
            <a:ext cx="8153400" cy="769441"/>
          </a:xfrm>
          <a:prstGeom prst="rect">
            <a:avLst/>
          </a:prstGeom>
          <a:noFill/>
        </p:spPr>
        <p:txBody>
          <a:bodyPr wrap="square" rtlCol="0">
            <a:spAutoFit/>
          </a:bodyPr>
          <a:lstStyle/>
          <a:p>
            <a:pPr algn="ctr"/>
            <a:r>
              <a:rPr lang="en-US" sz="4400" dirty="0" smtClean="0">
                <a:latin typeface="Chunk Type" pitchFamily="2" charset="0"/>
              </a:rPr>
              <a:t>My goals for the course</a:t>
            </a:r>
            <a:endParaRPr lang="en-US" sz="4400" dirty="0">
              <a:latin typeface="Chunk Type" pitchFamily="2" charset="0"/>
            </a:endParaRPr>
          </a:p>
        </p:txBody>
      </p:sp>
      <p:sp>
        <p:nvSpPr>
          <p:cNvPr id="3" name="Rectangle 2"/>
          <p:cNvSpPr/>
          <p:nvPr/>
        </p:nvSpPr>
        <p:spPr>
          <a:xfrm>
            <a:off x="609600" y="1676400"/>
            <a:ext cx="8001000" cy="4081117"/>
          </a:xfrm>
          <a:prstGeom prst="rect">
            <a:avLst/>
          </a:prstGeom>
        </p:spPr>
        <p:txBody>
          <a:bodyPr wrap="square">
            <a:spAutoFit/>
          </a:bodyPr>
          <a:lstStyle/>
          <a:p>
            <a:pPr>
              <a:lnSpc>
                <a:spcPct val="90000"/>
              </a:lnSpc>
              <a:buFontTx/>
              <a:buChar char="•"/>
            </a:pPr>
            <a:r>
              <a:rPr lang="en-US" sz="3600" dirty="0" smtClean="0">
                <a:latin typeface="Chunk Type" pitchFamily="2" charset="0"/>
              </a:rPr>
              <a:t>Learn about different kinds of technology that will motivate my students</a:t>
            </a:r>
          </a:p>
          <a:p>
            <a:pPr>
              <a:lnSpc>
                <a:spcPct val="90000"/>
              </a:lnSpc>
              <a:buFontTx/>
              <a:buChar char="•"/>
            </a:pPr>
            <a:r>
              <a:rPr lang="en-US" sz="3600" dirty="0" smtClean="0">
                <a:latin typeface="Chunk Type" pitchFamily="2" charset="0"/>
              </a:rPr>
              <a:t>Find ways to get my students to do more higher-order thinking</a:t>
            </a:r>
          </a:p>
          <a:p>
            <a:pPr>
              <a:lnSpc>
                <a:spcPct val="90000"/>
              </a:lnSpc>
              <a:buFontTx/>
              <a:buChar char="•"/>
            </a:pPr>
            <a:r>
              <a:rPr lang="en-US" sz="3600" dirty="0" smtClean="0">
                <a:latin typeface="Chunk Type" pitchFamily="2" charset="0"/>
              </a:rPr>
              <a:t>Learn some strategies for helping students do projects from other teachers</a:t>
            </a:r>
            <a:endParaRPr lang="en-US" sz="3600" dirty="0">
              <a:latin typeface="Chunk Type" pitchFamily="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304800"/>
            <a:ext cx="7772400" cy="769441"/>
          </a:xfrm>
          <a:prstGeom prst="rect">
            <a:avLst/>
          </a:prstGeom>
          <a:noFill/>
        </p:spPr>
        <p:txBody>
          <a:bodyPr wrap="square" rtlCol="0">
            <a:spAutoFit/>
          </a:bodyPr>
          <a:lstStyle/>
          <a:p>
            <a:pPr algn="ctr"/>
            <a:r>
              <a:rPr lang="en-US" sz="4400" dirty="0" smtClean="0">
                <a:latin typeface="Chunk Type" pitchFamily="2" charset="0"/>
              </a:rPr>
              <a:t>Goals for my students</a:t>
            </a:r>
            <a:endParaRPr lang="en-US" sz="4400" dirty="0">
              <a:latin typeface="Chunk Type" pitchFamily="2" charset="0"/>
            </a:endParaRPr>
          </a:p>
        </p:txBody>
      </p:sp>
      <p:sp>
        <p:nvSpPr>
          <p:cNvPr id="3" name="TextBox 2"/>
          <p:cNvSpPr txBox="1"/>
          <p:nvPr/>
        </p:nvSpPr>
        <p:spPr>
          <a:xfrm>
            <a:off x="381000" y="1371600"/>
            <a:ext cx="8305800" cy="4031873"/>
          </a:xfrm>
          <a:prstGeom prst="rect">
            <a:avLst/>
          </a:prstGeom>
          <a:noFill/>
        </p:spPr>
        <p:txBody>
          <a:bodyPr wrap="square" rtlCol="0">
            <a:spAutoFit/>
          </a:bodyPr>
          <a:lstStyle/>
          <a:p>
            <a:pPr>
              <a:buFont typeface="Arial" pitchFamily="34" charset="0"/>
              <a:buChar char="•"/>
            </a:pPr>
            <a:r>
              <a:rPr lang="en-US" sz="3200" dirty="0" smtClean="0">
                <a:latin typeface="Chunk Type" pitchFamily="2" charset="0"/>
              </a:rPr>
              <a:t>To represent their learning through projects.</a:t>
            </a:r>
          </a:p>
          <a:p>
            <a:pPr>
              <a:buFont typeface="Arial" pitchFamily="34" charset="0"/>
              <a:buChar char="•"/>
            </a:pPr>
            <a:r>
              <a:rPr lang="en-US" sz="3200" dirty="0" smtClean="0">
                <a:latin typeface="Chunk Type" pitchFamily="2" charset="0"/>
              </a:rPr>
              <a:t>Use the Essential and Unit Questions to guide their learning.</a:t>
            </a:r>
          </a:p>
          <a:p>
            <a:pPr>
              <a:buFont typeface="Arial" pitchFamily="34" charset="0"/>
              <a:buChar char="•"/>
            </a:pPr>
            <a:r>
              <a:rPr lang="en-US" sz="3200" dirty="0" smtClean="0">
                <a:latin typeface="Chunk Type" pitchFamily="2" charset="0"/>
              </a:rPr>
              <a:t>To become more independent with their learning.</a:t>
            </a:r>
          </a:p>
          <a:p>
            <a:pPr>
              <a:buFont typeface="Arial" pitchFamily="34" charset="0"/>
              <a:buChar char="•"/>
            </a:pPr>
            <a:r>
              <a:rPr lang="en-US" sz="3200" dirty="0" smtClean="0">
                <a:latin typeface="Chunk Type" pitchFamily="2" charset="0"/>
              </a:rPr>
              <a:t>Use technology to communicate learning (PowerPoint Presentation)</a:t>
            </a:r>
            <a:endParaRPr lang="en-US" sz="3200" dirty="0">
              <a:latin typeface="Chunk Type" pitchFamily="2"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228600"/>
            <a:ext cx="8305800" cy="769441"/>
          </a:xfrm>
          <a:prstGeom prst="rect">
            <a:avLst/>
          </a:prstGeom>
          <a:noFill/>
        </p:spPr>
        <p:txBody>
          <a:bodyPr wrap="square" rtlCol="0">
            <a:spAutoFit/>
          </a:bodyPr>
          <a:lstStyle/>
          <a:p>
            <a:pPr algn="ctr"/>
            <a:r>
              <a:rPr lang="en-US" sz="4400" dirty="0" smtClean="0">
                <a:latin typeface="Chunk Type" pitchFamily="2" charset="0"/>
              </a:rPr>
              <a:t>Request for Feedback</a:t>
            </a:r>
            <a:endParaRPr lang="en-US" sz="4400" dirty="0">
              <a:latin typeface="Chunk Type" pitchFamily="2" charset="0"/>
            </a:endParaRPr>
          </a:p>
        </p:txBody>
      </p:sp>
      <p:sp>
        <p:nvSpPr>
          <p:cNvPr id="3" name="TextBox 2"/>
          <p:cNvSpPr txBox="1"/>
          <p:nvPr/>
        </p:nvSpPr>
        <p:spPr>
          <a:xfrm>
            <a:off x="533400" y="1066800"/>
            <a:ext cx="8077200" cy="3785652"/>
          </a:xfrm>
          <a:prstGeom prst="rect">
            <a:avLst/>
          </a:prstGeom>
          <a:noFill/>
        </p:spPr>
        <p:txBody>
          <a:bodyPr wrap="square" rtlCol="0">
            <a:spAutoFit/>
          </a:bodyPr>
          <a:lstStyle/>
          <a:p>
            <a:pPr>
              <a:buFont typeface="Arial" pitchFamily="34" charset="0"/>
              <a:buChar char="•"/>
            </a:pPr>
            <a:r>
              <a:rPr lang="en-US" sz="4000" dirty="0" smtClean="0">
                <a:latin typeface="Chunk Type" pitchFamily="2" charset="0"/>
              </a:rPr>
              <a:t>Ideas for helping younger students take more responsibility for their learning.</a:t>
            </a:r>
          </a:p>
          <a:p>
            <a:pPr>
              <a:buFont typeface="Arial" pitchFamily="34" charset="0"/>
              <a:buChar char="•"/>
            </a:pPr>
            <a:r>
              <a:rPr lang="en-US" sz="4000" dirty="0" smtClean="0">
                <a:latin typeface="Chunk Type" pitchFamily="2" charset="0"/>
              </a:rPr>
              <a:t>Ideas for assessing student’s higher order thinking skills</a:t>
            </a:r>
            <a:endParaRPr lang="en-US" sz="4000" dirty="0">
              <a:latin typeface="Chunk Type" pitchFamily="2" charset="0"/>
            </a:endParaRPr>
          </a:p>
        </p:txBody>
      </p:sp>
    </p:spTree>
  </p:cSld>
  <p:clrMapOvr>
    <a:masterClrMapping/>
  </p:clrMapOvr>
</p:sld>
</file>

<file path=ppt/theme/theme1.xml><?xml version="1.0" encoding="utf-8"?>
<a:theme xmlns:a="http://schemas.openxmlformats.org/drawingml/2006/main" name="Office Theme">
  <a:themeElements>
    <a:clrScheme name="Mountain">
      <a:dk1>
        <a:srgbClr val="000000"/>
      </a:dk1>
      <a:lt1>
        <a:srgbClr val="FFFFFF"/>
      </a:lt1>
      <a:dk2>
        <a:srgbClr val="0536B3"/>
      </a:dk2>
      <a:lt2>
        <a:srgbClr val="7CB7F8"/>
      </a:lt2>
      <a:accent1>
        <a:srgbClr val="3F9EE4"/>
      </a:accent1>
      <a:accent2>
        <a:srgbClr val="77B559"/>
      </a:accent2>
      <a:accent3>
        <a:srgbClr val="E4A81B"/>
      </a:accent3>
      <a:accent4>
        <a:srgbClr val="108BB4"/>
      </a:accent4>
      <a:accent5>
        <a:srgbClr val="DA7328"/>
      </a:accent5>
      <a:accent6>
        <a:srgbClr val="AE589F"/>
      </a:accent6>
      <a:hlink>
        <a:srgbClr val="460245"/>
      </a:hlink>
      <a:folHlink>
        <a:srgbClr val="AC17D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Mountain</Template>
  <TotalTime>192</TotalTime>
  <Words>311</Words>
  <Application>Microsoft Office PowerPoint</Application>
  <PresentationFormat>On-screen Show (4:3)</PresentationFormat>
  <Paragraphs>52</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Rocks and Soil</vt:lpstr>
      <vt:lpstr>Slide 2</vt:lpstr>
      <vt:lpstr>Slide 3</vt:lpstr>
      <vt:lpstr>Slide 4</vt:lpstr>
      <vt:lpstr>Slide 5</vt:lpstr>
      <vt:lpstr>Slide 6</vt:lpstr>
      <vt:lpstr>Slide 7</vt:lpstr>
      <vt:lpstr>Slide 8</vt:lpstr>
    </vt:vector>
  </TitlesOfParts>
  <Company>WCS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Rocks and Soil</dc:title>
  <dc:creator>Administrator</dc:creator>
  <cp:lastModifiedBy>Administrator</cp:lastModifiedBy>
  <cp:revision>25</cp:revision>
  <dcterms:created xsi:type="dcterms:W3CDTF">2009-10-28T12:54:48Z</dcterms:created>
  <dcterms:modified xsi:type="dcterms:W3CDTF">2009-11-19T14:30:29Z</dcterms:modified>
</cp:coreProperties>
</file>